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冲刺训练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he do in April 1949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a:spLocks/>
          </p:cNvSpPr>
          <p:nvPr/>
        </p:nvSpPr>
        <p:spPr bwMode="auto">
          <a:xfrm>
            <a:off x="441488" y="1473372"/>
            <a:ext cx="868668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He joined the Communist Party of China.</a:t>
            </a:r>
            <a:endParaRPr lang="zh-CN" altLang="en-US"/>
          </a:p>
        </p:txBody>
      </p:sp>
      <p:sp>
        <p:nvSpPr>
          <p:cNvPr id="5" name="内容占位符 4"/>
          <p:cNvSpPr txBox="1">
            <a:spLocks/>
          </p:cNvSpPr>
          <p:nvPr/>
        </p:nvSpPr>
        <p:spPr bwMode="auto">
          <a:xfrm>
            <a:off x="360854" y="232561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joined the Communist Party of China in April 1949”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可知，黄旭华在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1949</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月加入了中国共</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产党。</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33649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Huang and his team start to work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n</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n________________________________________________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5"/>
          <p:cNvSpPr txBox="1">
            <a:spLocks/>
          </p:cNvSpPr>
          <p:nvPr/>
        </p:nvSpPr>
        <p:spPr bwMode="auto">
          <a:xfrm>
            <a:off x="360854" y="1486220"/>
            <a:ext cx="1127896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By searching through newspapers and magazines to find any useful information.</a:t>
            </a:r>
            <a:endParaRPr lang="zh-CN" altLang="en-US"/>
          </a:p>
        </p:txBody>
      </p:sp>
      <p:sp>
        <p:nvSpPr>
          <p:cNvPr id="5" name="内容占位符 6"/>
          <p:cNvSpPr txBox="1">
            <a:spLocks/>
          </p:cNvSpPr>
          <p:nvPr/>
        </p:nvSpPr>
        <p:spPr bwMode="auto">
          <a:xfrm>
            <a:off x="360854" y="3143528"/>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“Huang and his team started by searching through newspapers and magazines to find any useful information</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可知，此句描述了黄旭华及其团队最初的研究方法。</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03668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countries could make nuclear-powered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submarines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China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n</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7"/>
          <p:cNvSpPr txBox="1">
            <a:spLocks/>
          </p:cNvSpPr>
          <p:nvPr/>
        </p:nvSpPr>
        <p:spPr bwMode="auto">
          <a:xfrm>
            <a:off x="478582" y="2351720"/>
            <a:ext cx="3862144"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Four countries.</a:t>
            </a:r>
            <a:endParaRPr lang="zh-CN" altLang="en-US"/>
          </a:p>
        </p:txBody>
      </p:sp>
      <p:sp>
        <p:nvSpPr>
          <p:cNvPr id="5" name="内容占位符 8"/>
          <p:cNvSpPr txBox="1">
            <a:spLocks/>
          </p:cNvSpPr>
          <p:nvPr/>
        </p:nvSpPr>
        <p:spPr bwMode="auto">
          <a:xfrm>
            <a:off x="360854" y="3187098"/>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made China the fifth country in the world to have such a submarine</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可知，此前有四个国家拥有这种潜艇。</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8023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we learn from Huang Xuhua’s story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912947" y="943224"/>
            <a:ext cx="6227875" cy="622334"/>
          </a:xfrm>
          <a:prstGeom prst="rect">
            <a:avLst/>
          </a:prstGeom>
        </p:spPr>
      </p:pic>
      <p:sp>
        <p:nvSpPr>
          <p:cNvPr id="4" name="内容占位符 9"/>
          <p:cNvSpPr txBox="1">
            <a:spLocks/>
          </p:cNvSpPr>
          <p:nvPr/>
        </p:nvSpPr>
        <p:spPr bwMode="auto">
          <a:xfrm>
            <a:off x="458740" y="2291338"/>
            <a:ext cx="11134952"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We can learn his hard-working spirit for our country.</a:t>
            </a:r>
            <a:endParaRPr lang="zh-CN" altLang="en-US"/>
          </a:p>
        </p:txBody>
      </p:sp>
      <p:sp>
        <p:nvSpPr>
          <p:cNvPr id="5" name="内容占位符 10"/>
          <p:cNvSpPr txBox="1">
            <a:spLocks/>
          </p:cNvSpPr>
          <p:nvPr/>
        </p:nvSpPr>
        <p:spPr bwMode="auto">
          <a:xfrm>
            <a:off x="360854" y="3195517"/>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答案不唯一，言之有理即可。</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698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4252" y="1289734"/>
            <a:ext cx="11482450" cy="3251330"/>
          </a:xfrm>
          <a:prstGeom prst="rect">
            <a:avLst/>
          </a:prstGeom>
        </p:spPr>
      </p:pic>
      <p:sp>
        <p:nvSpPr>
          <p:cNvPr id="3" name="内容占位符 2"/>
          <p:cNvSpPr>
            <a:spLocks noGrp="1"/>
          </p:cNvSpPr>
          <p:nvPr>
            <p:ph idx="1"/>
          </p:nvPr>
        </p:nvSpPr>
        <p:spPr>
          <a:xfrm>
            <a:off x="360854" y="1124744"/>
            <a:ext cx="11485848" cy="3416320"/>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纵观</a:t>
            </a:r>
            <a:r>
              <a:rPr lang="zh-CN" altLang="zh-CN">
                <a:latin typeface="Times New Roman" panose="02020603050405020304" pitchFamily="18" charset="0"/>
                <a:ea typeface="楷体" panose="02010609060101010101" pitchFamily="49" charset="-122"/>
                <a:cs typeface="Times New Roman" panose="02020603050405020304" pitchFamily="18" charset="0"/>
              </a:rPr>
              <a:t>全文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黄旭华隐姓埋名数十载、艰苦攻关、</a:t>
            </a:r>
            <a:r>
              <a:rPr lang="en-US" altLang="zh-CN">
                <a:latin typeface="Times New Roman" panose="02020603050405020304" pitchFamily="18" charset="0"/>
                <a:ea typeface="宋体" panose="02010600030101010101" pitchFamily="2" charset="-122"/>
                <a:cs typeface="Times New Roman" panose="02020603050405020304" pitchFamily="18" charset="0"/>
              </a:rPr>
              <a:t>90</a:t>
            </a:r>
            <a:r>
              <a:rPr lang="zh-CN" altLang="zh-CN">
                <a:latin typeface="Times New Roman" panose="02020603050405020304" pitchFamily="18" charset="0"/>
                <a:ea typeface="楷体" panose="02010609060101010101" pitchFamily="49" charset="-122"/>
                <a:cs typeface="Times New Roman" panose="02020603050405020304" pitchFamily="18" charset="0"/>
              </a:rPr>
              <a:t>岁仍坚持指导后辈</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体现了老一辈科学家无私</a:t>
            </a:r>
            <a:r>
              <a:rPr lang="zh-CN" altLang="zh-CN" spc="-100">
                <a:latin typeface="Times New Roman" panose="02020603050405020304" pitchFamily="18" charset="0"/>
                <a:ea typeface="楷体" panose="02010609060101010101" pitchFamily="49" charset="-122"/>
                <a:cs typeface="Times New Roman" panose="02020603050405020304" pitchFamily="18" charset="0"/>
              </a:rPr>
              <a:t>奉献、矢志报国的品质。还可以这样回答</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We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can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learn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the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spirit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of</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dedication</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and</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perseverance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of</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clrChange>
              <a:clrFrom>
                <a:srgbClr val="E1F4FC"/>
              </a:clrFrom>
              <a:clrTo>
                <a:srgbClr val="E1F4FC">
                  <a:alpha val="0"/>
                </a:srgbClr>
              </a:clrTo>
            </a:clrChange>
          </a:blip>
          <a:stretch>
            <a:fillRect/>
          </a:stretch>
        </p:blipFill>
        <p:spPr>
          <a:xfrm>
            <a:off x="331566" y="1280386"/>
            <a:ext cx="2121318" cy="557213"/>
          </a:xfrm>
          <a:prstGeom prst="rect">
            <a:avLst/>
          </a:prstGeom>
        </p:spPr>
      </p:pic>
    </p:spTree>
    <p:extLst>
      <p:ext uri="{BB962C8B-B14F-4D97-AF65-F5344CB8AC3E}">
        <p14:creationId xmlns:p14="http://schemas.microsoft.com/office/powerpoint/2010/main" val="1175850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72102"/>
            <a:ext cx="11485848" cy="4689146"/>
          </a:xfrm>
          <a:prstGeom prst="rect">
            <a:avLst/>
          </a:prstGeom>
        </p:spPr>
      </p:pic>
      <p:pic>
        <p:nvPicPr>
          <p:cNvPr id="10" name="译文.eps" descr="id:2147487336;FounderCES"/>
          <p:cNvPicPr/>
          <p:nvPr/>
        </p:nvPicPr>
        <p:blipFill>
          <a:blip r:embed="rId3"/>
          <a:stretch>
            <a:fillRect/>
          </a:stretch>
        </p:blipFill>
        <p:spPr>
          <a:xfrm>
            <a:off x="550590" y="4087551"/>
            <a:ext cx="1224136" cy="378439"/>
          </a:xfrm>
          <a:prstGeom prst="rect">
            <a:avLst/>
          </a:prstGeom>
        </p:spPr>
      </p:pic>
      <p:pic>
        <p:nvPicPr>
          <p:cNvPr id="12" name="图片 11"/>
          <p:cNvPicPr>
            <a:picLocks noChangeAspect="1"/>
          </p:cNvPicPr>
          <p:nvPr/>
        </p:nvPicPr>
        <p:blipFill>
          <a:blip r:embed="rId4"/>
          <a:stretch>
            <a:fillRect/>
          </a:stretch>
        </p:blipFill>
        <p:spPr>
          <a:xfrm>
            <a:off x="364633" y="898420"/>
            <a:ext cx="2850254" cy="553993"/>
          </a:xfrm>
          <a:prstGeom prst="rect">
            <a:avLst/>
          </a:prstGeom>
        </p:spPr>
      </p:pic>
      <p:sp>
        <p:nvSpPr>
          <p:cNvPr id="3" name="内容占位符 2"/>
          <p:cNvSpPr>
            <a:spLocks noGrp="1"/>
          </p:cNvSpPr>
          <p:nvPr>
            <p:ph idx="1"/>
          </p:nvPr>
        </p:nvSpPr>
        <p:spPr>
          <a:xfrm>
            <a:off x="360854" y="1287167"/>
            <a:ext cx="11485848" cy="4247317"/>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They worked hard and finally came up with five plans after piecing together all the information and carefully studying two US submarine models.</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他们</a:t>
            </a:r>
            <a:r>
              <a:rPr lang="zh-CN" altLang="zh-CN">
                <a:latin typeface="Times New Roman" panose="02020603050405020304" pitchFamily="18" charset="0"/>
                <a:ea typeface="楷体" panose="02010609060101010101" pitchFamily="49" charset="-122"/>
                <a:cs typeface="Times New Roman" panose="02020603050405020304" pitchFamily="18" charset="0"/>
              </a:rPr>
              <a:t>努力工作</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最终在收集了所有信息并仔细研究了两种美国潜艇模型后</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提出了五项计划</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62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485848" cy="1952842"/>
          </a:xfrm>
          <a:prstGeom prst="rect">
            <a:avLst/>
          </a:prstGeom>
        </p:spPr>
      </p:pic>
      <p:pic>
        <p:nvPicPr>
          <p:cNvPr id="11" name="分析.eps" descr="id:2147487343;FounderCES"/>
          <p:cNvPicPr/>
          <p:nvPr/>
        </p:nvPicPr>
        <p:blipFill>
          <a:blip r:embed="rId3"/>
          <a:stretch>
            <a:fillRect/>
          </a:stretch>
        </p:blipFill>
        <p:spPr>
          <a:xfrm>
            <a:off x="498522" y="1268760"/>
            <a:ext cx="1250325" cy="386536"/>
          </a:xfrm>
          <a:prstGeom prst="rect">
            <a:avLst/>
          </a:prstGeom>
        </p:spPr>
      </p:pic>
      <p:sp>
        <p:nvSpPr>
          <p:cNvPr id="3" name="内容占位符 2"/>
          <p:cNvSpPr>
            <a:spLocks noGrp="1"/>
          </p:cNvSpPr>
          <p:nvPr>
            <p:ph idx="1"/>
          </p:nvPr>
        </p:nvSpPr>
        <p:spPr>
          <a:xfrm>
            <a:off x="360854" y="961865"/>
            <a:ext cx="11485848" cy="1649169"/>
          </a:xfrm>
        </p:spPr>
        <p:txBody>
          <a:bodyPr/>
          <a:lstStyle/>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是一个简单句。第一个</a:t>
            </a:r>
            <a:r>
              <a:rPr lang="en-US" altLang="zh-CN">
                <a:latin typeface="Times New Roman" panose="02020603050405020304" pitchFamily="18" charset="0"/>
                <a:ea typeface="宋体" panose="02010600030101010101" pitchFamily="2" charset="-122"/>
                <a:cs typeface="Times New Roman" panose="02020603050405020304" pitchFamily="18" charset="0"/>
              </a:rPr>
              <a:t>and</a:t>
            </a:r>
            <a:r>
              <a:rPr lang="zh-CN" altLang="zh-CN">
                <a:latin typeface="Times New Roman" panose="02020603050405020304" pitchFamily="18" charset="0"/>
                <a:ea typeface="宋体" panose="02010600030101010101" pitchFamily="2" charset="-122"/>
                <a:cs typeface="Times New Roman" panose="02020603050405020304" pitchFamily="18" charset="0"/>
              </a:rPr>
              <a:t>连接两个谓语；</a:t>
            </a:r>
            <a:r>
              <a:rPr lang="en-US" altLang="zh-CN">
                <a:latin typeface="Times New Roman" panose="02020603050405020304" pitchFamily="18" charset="0"/>
                <a:ea typeface="宋体" panose="02010600030101010101" pitchFamily="2" charset="-122"/>
                <a:cs typeface="Times New Roman" panose="02020603050405020304" pitchFamily="18" charset="0"/>
              </a:rPr>
              <a:t>after</a:t>
            </a:r>
            <a:r>
              <a:rPr lang="zh-CN" altLang="zh-CN">
                <a:latin typeface="Times New Roman" panose="02020603050405020304" pitchFamily="18" charset="0"/>
                <a:ea typeface="宋体" panose="02010600030101010101" pitchFamily="2" charset="-122"/>
                <a:cs typeface="Times New Roman" panose="02020603050405020304" pitchFamily="18" charset="0"/>
              </a:rPr>
              <a:t>是连词，引导时间状语；第二个</a:t>
            </a:r>
            <a:r>
              <a:rPr lang="en-US" altLang="zh-CN">
                <a:latin typeface="Times New Roman" panose="02020603050405020304" pitchFamily="18" charset="0"/>
                <a:ea typeface="宋体" panose="02010600030101010101" pitchFamily="2" charset="-122"/>
                <a:cs typeface="Times New Roman" panose="02020603050405020304" pitchFamily="18" charset="0"/>
              </a:rPr>
              <a:t>and</a:t>
            </a:r>
            <a:r>
              <a:rPr lang="zh-CN" altLang="zh-CN">
                <a:latin typeface="Times New Roman" panose="02020603050405020304" pitchFamily="18" charset="0"/>
                <a:ea typeface="宋体" panose="02010600030101010101" pitchFamily="2" charset="-122"/>
                <a:cs typeface="Times New Roman" panose="02020603050405020304" pitchFamily="18" charset="0"/>
              </a:rPr>
              <a:t>连接两个动名词</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4785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26825" y="727200"/>
            <a:ext cx="11357013" cy="1238947"/>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389126" y="2052222"/>
            <a:ext cx="5412161" cy="710958"/>
          </a:xfrm>
          <a:prstGeom prst="rect">
            <a:avLst/>
          </a:prstGeom>
        </p:spPr>
      </p:pic>
      <p:pic>
        <p:nvPicPr>
          <p:cNvPr id="9" name="图片 8"/>
          <p:cNvPicPr>
            <a:picLocks noChangeAspect="1"/>
          </p:cNvPicPr>
          <p:nvPr/>
        </p:nvPicPr>
        <p:blipFill>
          <a:blip r:embed="rId4"/>
          <a:stretch>
            <a:fillRect/>
          </a:stretch>
        </p:blipFill>
        <p:spPr>
          <a:xfrm>
            <a:off x="550590" y="2886484"/>
            <a:ext cx="3024336" cy="790377"/>
          </a:xfrm>
          <a:prstGeom prst="rect">
            <a:avLst/>
          </a:prstGeom>
        </p:spPr>
      </p:pic>
      <p:sp>
        <p:nvSpPr>
          <p:cNvPr id="11" name="内容占位符 1"/>
          <p:cNvSpPr>
            <a:spLocks noGrp="1"/>
          </p:cNvSpPr>
          <p:nvPr>
            <p:ph idx="1"/>
          </p:nvPr>
        </p:nvSpPr>
        <p:spPr>
          <a:xfrm>
            <a:off x="360854" y="2852936"/>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讲述了</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中国核潜艇之父</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黄旭华为国家做贡献的故事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8955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Huang Xuhua, a designer of China’s first-generation nuclear submarines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核潜艇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passed away on February 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Wuhan. He was 99 years old.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247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9732"/>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Born in March 1926 into a family of doctors in Guangdong Province, Huang was the third child of his parents. He grew up during a difficult time because of war. In 1945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went to university to study shipbuilding. He joined the Communist Party of China in April 1949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right before his graduation. In 1958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Huang joined the research team to design China’s first nuclear-powered submarine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43169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time, China did not have enough money and technology for the project. Huang and his team started by searching through newspapers and magazines to find any useful information. They worked hard and finally came up with five plans after piecing together all the information and carefully studying two US submarine models.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0568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574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team didn’t have computers, so they used abacuses and rulers to solve problems. To make sure their calculation results were right, they did the maths in several groups.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4473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8735"/>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many years of hard work, Huang and his team build the first nuclear-powered submarine in 1970. This made China the fifth country in the world to have such a submarine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Huang’s name was kept secret until 1987. And a magazine in Shanghai was allowed to publish a report on him.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645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in his 90s, Huang went to his office every day to help young researchers. The first submarine Huang and his team built is now shown at a museum in Qingdao. In 2019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given the Medal of the Republic, China’s highest honour.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9304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was Huang Xuhua born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v</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444487" y="1533754"/>
            <a:ext cx="4870256"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FF0000"/>
                </a:solidFill>
                <a:latin typeface="Times New Roman" panose="02020603050405020304" pitchFamily="18" charset="0"/>
                <a:ea typeface="宋体" panose="02010600030101010101" pitchFamily="2" charset="-122"/>
              </a:rPr>
              <a:t>In</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March</a:t>
            </a:r>
            <a:r>
              <a:rPr lang="en-US" altLang="zh-CN" b="1" smtClean="0">
                <a:solidFill>
                  <a:srgbClr val="FF0000"/>
                </a:solidFill>
                <a:latin typeface="Times New Roman" panose="02020603050405020304" pitchFamily="18" charset="0"/>
                <a:ea typeface="楷体" panose="02010609060101010101" pitchFamily="49" charset="-122"/>
              </a:rPr>
              <a:t> </a:t>
            </a:r>
            <a:r>
              <a:rPr lang="en-US" altLang="zh-CN" b="1" smtClean="0">
                <a:solidFill>
                  <a:srgbClr val="FF0000"/>
                </a:solidFill>
                <a:latin typeface="Times New Roman" panose="02020603050405020304" pitchFamily="18" charset="0"/>
                <a:ea typeface="宋体" panose="02010600030101010101" pitchFamily="2" charset="-122"/>
              </a:rPr>
              <a:t>1926.</a:t>
            </a:r>
            <a:endParaRPr lang="zh-CN" altLang="en-US"/>
          </a:p>
        </p:txBody>
      </p:sp>
      <p:sp>
        <p:nvSpPr>
          <p:cNvPr id="5" name="内容占位符 2"/>
          <p:cNvSpPr txBox="1">
            <a:spLocks/>
          </p:cNvSpPr>
          <p:nvPr/>
        </p:nvSpPr>
        <p:spPr bwMode="auto">
          <a:xfrm>
            <a:off x="360854" y="2331238"/>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根据第二段首句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“Born in March 1926 into a family of doctors in Guangdong Province”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可知，黄旭华出生于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1926</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3240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B0F0"/>
          </a:solidFill>
          <a:prstDash val="dash"/>
          <a:miter lim="800000"/>
        </a:ln>
      </a:spPr>
      <a:bodyPr vert="horz" wrap="square" lIns="91440" tIns="45720" rIns="91440" bIns="45720" numCol="1" rtlCol="0" anchor="ctr" anchorCtr="0" compatLnSpc="1">
        <a:spAutoFit/>
      </a:bodyPr>
      <a:lstStyle>
        <a:defPPr algn="just">
          <a:spcAft>
            <a:spcPts val="0"/>
          </a:spcAft>
          <a:defRPr sz="2800" kern="10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1050</TotalTime>
  <Words>691</Words>
  <Application>Microsoft Office PowerPoint</Application>
  <PresentationFormat>自定义</PresentationFormat>
  <Paragraphs>34</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2025-09-13T09:42:04Z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